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3" r:id="rId17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8" Type="http://schemas.openxmlformats.org/officeDocument/2006/relationships/slide" Target="slides/slide5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4" name="Shape 9714"/>
        <p:cNvGrpSpPr/>
        <p:nvPr/>
      </p:nvGrpSpPr>
      <p:grpSpPr>
        <a:xfrm>
          <a:off x="0" y="0"/>
          <a:ext cx="0" cy="0"/>
          <a:chOff x="0" y="0"/>
          <a:chExt cx="0" cy="0"/>
        </a:xfrm>
      </p:grpSpPr>
      <p:sp>
        <p:nvSpPr>
          <p:cNvPr id="9715" name="Google Shape;971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6" name="Google Shape;9716;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notesSlide" Target="../notesSlides/notesSlide58.xml"/></Relationships>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7" name="Shape 9717"/>
        <p:cNvGrpSpPr/>
        <p:nvPr/>
      </p:nvGrpSpPr>
      <p:grpSpPr>
        <a:xfrm>
          <a:off x="0" y="0"/>
          <a:ext cx="0" cy="0"/>
          <a:chOff x="0" y="0"/>
          <a:chExt cx="0" cy="0"/>
        </a:xfrm>
      </p:grpSpPr>
      <p:sp>
        <p:nvSpPr>
          <p:cNvPr id="9718" name="Google Shape;9718;p14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Conclusions</a:t>
            </a:r>
            <a:endParaRPr b="1"/>
          </a:p>
        </p:txBody>
      </p:sp>
      <p:sp>
        <p:nvSpPr>
          <p:cNvPr id="9719" name="Google Shape;9719;p1488"/>
          <p:cNvSpPr txBox="1"/>
          <p:nvPr>
            <p:ph idx="1" type="body"/>
          </p:nvPr>
        </p:nvSpPr>
        <p:spPr>
          <a:xfrm>
            <a:off x="395288" y="1557338"/>
            <a:ext cx="8229600" cy="4464050"/>
          </a:xfrm>
          <a:prstGeom prst="rect">
            <a:avLst/>
          </a:prstGeom>
          <a:noFill/>
          <a:ln>
            <a:noFill/>
          </a:ln>
        </p:spPr>
        <p:txBody>
          <a:bodyPr anchorCtr="0" anchor="t" bIns="45700" lIns="91425" spcFirstLastPara="1" rIns="91425" wrap="square" tIns="45700">
            <a:noAutofit/>
          </a:bodyPr>
          <a:lstStyle/>
          <a:p>
            <a:pPr indent="-533400" lvl="0" marL="533400" rtl="0" algn="l">
              <a:lnSpc>
                <a:spcPct val="90000"/>
              </a:lnSpc>
              <a:spcBef>
                <a:spcPts val="0"/>
              </a:spcBef>
              <a:spcAft>
                <a:spcPts val="0"/>
              </a:spcAft>
              <a:buClr>
                <a:schemeClr val="lt1"/>
              </a:buClr>
              <a:buSzPts val="3200"/>
              <a:buFont typeface="Arial"/>
              <a:buNone/>
            </a:pPr>
            <a:r>
              <a:rPr b="1" i="1" lang="en-US" u="sng"/>
              <a:t>	Two pathways of furan formation were identified in the model systems:</a:t>
            </a:r>
            <a:endParaRPr/>
          </a:p>
          <a:p>
            <a:pPr indent="-533400" lvl="0" marL="533400" rtl="0" algn="l">
              <a:lnSpc>
                <a:spcPct val="90000"/>
              </a:lnSpc>
              <a:spcBef>
                <a:spcPts val="640"/>
              </a:spcBef>
              <a:spcAft>
                <a:spcPts val="0"/>
              </a:spcAft>
              <a:buClr>
                <a:schemeClr val="lt1"/>
              </a:buClr>
              <a:buSzPts val="3200"/>
              <a:buFont typeface="Arial"/>
              <a:buNone/>
            </a:pPr>
            <a:r>
              <a:t/>
            </a:r>
            <a:endParaRPr/>
          </a:p>
          <a:p>
            <a:pPr indent="-533400" lvl="0" marL="533400" rtl="0" algn="l">
              <a:lnSpc>
                <a:spcPct val="90000"/>
              </a:lnSpc>
              <a:spcBef>
                <a:spcPts val="640"/>
              </a:spcBef>
              <a:spcAft>
                <a:spcPts val="0"/>
              </a:spcAft>
              <a:buClr>
                <a:schemeClr val="lt1"/>
              </a:buClr>
              <a:buSzPts val="3200"/>
              <a:buFont typeface="Arial"/>
              <a:buAutoNum type="arabicPeriod"/>
            </a:pPr>
            <a:r>
              <a:rPr b="0" i="1" lang="en-US" u="none"/>
              <a:t>Polyunsaturated fatty acids (linoleic, linolenic) via peroxidation and ring closure</a:t>
            </a:r>
            <a:endParaRPr/>
          </a:p>
          <a:p>
            <a:pPr indent="-533400" lvl="0" marL="533400" rtl="0" algn="l">
              <a:lnSpc>
                <a:spcPct val="90000"/>
              </a:lnSpc>
              <a:spcBef>
                <a:spcPts val="640"/>
              </a:spcBef>
              <a:spcAft>
                <a:spcPts val="0"/>
              </a:spcAft>
              <a:buClr>
                <a:schemeClr val="lt1"/>
              </a:buClr>
              <a:buSzPts val="3200"/>
              <a:buFont typeface="Arial"/>
              <a:buNone/>
            </a:pPr>
            <a:r>
              <a:rPr b="0" i="0" lang="en-US" u="none"/>
              <a:t>2.	Decomposition of ascorbic acid derivatives particularly dehydroascorbic acid and isoascorbic acid</a:t>
            </a:r>
            <a:endParaRPr baseline="-25000"/>
          </a:p>
          <a:p>
            <a:pPr indent="-533400" lvl="0" marL="533400" rtl="0" algn="l">
              <a:lnSpc>
                <a:spcPct val="90000"/>
              </a:lnSpc>
              <a:spcBef>
                <a:spcPts val="640"/>
              </a:spcBef>
              <a:spcAft>
                <a:spcPts val="0"/>
              </a:spcAft>
              <a:buClr>
                <a:schemeClr val="lt1"/>
              </a:buClr>
              <a:buSzPts val="32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